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56" r:id="rId3"/>
    <p:sldId id="257" r:id="rId4"/>
    <p:sldId id="258" r:id="rId5"/>
    <p:sldId id="264" r:id="rId6"/>
    <p:sldId id="265" r:id="rId7"/>
    <p:sldId id="259" r:id="rId8"/>
    <p:sldId id="260" r:id="rId9"/>
    <p:sldId id="267" r:id="rId10"/>
    <p:sldId id="268" r:id="rId11"/>
    <p:sldId id="269" r:id="rId12"/>
    <p:sldId id="262" r:id="rId13"/>
    <p:sldId id="263"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61"/>
    <a:srgbClr val="1F8BC7"/>
    <a:srgbClr val="3D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5" autoAdjust="0"/>
  </p:normalViewPr>
  <p:slideViewPr>
    <p:cSldViewPr>
      <p:cViewPr>
        <p:scale>
          <a:sx n="52" d="100"/>
          <a:sy n="52" d="100"/>
        </p:scale>
        <p:origin x="-630"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26FD-A4C0-48C6-8808-D0DE3A286034}"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27AC8-C059-4AAE-BB6A-003CCF726E92}" type="slidenum">
              <a:rPr lang="en-US" smtClean="0"/>
              <a:pPr/>
              <a:t>‹#›</a:t>
            </a:fld>
            <a:endParaRPr lang="en-US"/>
          </a:p>
        </p:txBody>
      </p:sp>
    </p:spTree>
    <p:extLst>
      <p:ext uri="{BB962C8B-B14F-4D97-AF65-F5344CB8AC3E}">
        <p14:creationId xmlns:p14="http://schemas.microsoft.com/office/powerpoint/2010/main" val="226563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27AC8-C059-4AAE-BB6A-003CCF726E92}" type="slidenum">
              <a:rPr lang="en-US" smtClean="0"/>
              <a:pPr/>
              <a:t>1</a:t>
            </a:fld>
            <a:endParaRPr lang="en-US"/>
          </a:p>
        </p:txBody>
      </p:sp>
    </p:spTree>
    <p:extLst>
      <p:ext uri="{BB962C8B-B14F-4D97-AF65-F5344CB8AC3E}">
        <p14:creationId xmlns:p14="http://schemas.microsoft.com/office/powerpoint/2010/main" val="91861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9E904-A46E-45F7-B67B-308EAC6C91A5}"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39695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E904-A46E-45F7-B67B-308EAC6C91A5}"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185159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E904-A46E-45F7-B67B-308EAC6C91A5}"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381176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E904-A46E-45F7-B67B-308EAC6C91A5}"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22970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E904-A46E-45F7-B67B-308EAC6C91A5}"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76722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9E904-A46E-45F7-B67B-308EAC6C91A5}"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192295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9E904-A46E-45F7-B67B-308EAC6C91A5}"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183895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9E904-A46E-45F7-B67B-308EAC6C91A5}"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56035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E904-A46E-45F7-B67B-308EAC6C91A5}"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19931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E904-A46E-45F7-B67B-308EAC6C91A5}"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258010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E904-A46E-45F7-B67B-308EAC6C91A5}"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272E-D333-4436-98E8-C5F31A5A0B4F}" type="slidenum">
              <a:rPr lang="en-US" smtClean="0"/>
              <a:pPr/>
              <a:t>‹#›</a:t>
            </a:fld>
            <a:endParaRPr lang="en-US"/>
          </a:p>
        </p:txBody>
      </p:sp>
    </p:spTree>
    <p:extLst>
      <p:ext uri="{BB962C8B-B14F-4D97-AF65-F5344CB8AC3E}">
        <p14:creationId xmlns:p14="http://schemas.microsoft.com/office/powerpoint/2010/main" val="1195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9E904-A46E-45F7-B67B-308EAC6C91A5}"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272E-D333-4436-98E8-C5F31A5A0B4F}" type="slidenum">
              <a:rPr lang="en-US" smtClean="0"/>
              <a:pPr/>
              <a:t>‹#›</a:t>
            </a:fld>
            <a:endParaRPr lang="en-US"/>
          </a:p>
        </p:txBody>
      </p:sp>
    </p:spTree>
    <p:extLst>
      <p:ext uri="{BB962C8B-B14F-4D97-AF65-F5344CB8AC3E}">
        <p14:creationId xmlns:p14="http://schemas.microsoft.com/office/powerpoint/2010/main" val="315514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9" descr="dreamstime_www_worl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 name="Kombinationstegning 423"/>
          <p:cNvSpPr/>
          <p:nvPr/>
        </p:nvSpPr>
        <p:spPr>
          <a:xfrm>
            <a:off x="-11145" y="3471582"/>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837" b="17375"/>
          <a:stretch/>
        </p:blipFill>
        <p:spPr bwMode="auto">
          <a:xfrm>
            <a:off x="11267" y="-13447"/>
            <a:ext cx="2198534" cy="70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099" y="4282633"/>
            <a:ext cx="9174162" cy="2631490"/>
          </a:xfrm>
          <a:prstGeom prst="rect">
            <a:avLst/>
          </a:prstGeom>
          <a:noFill/>
          <a:effectLst/>
        </p:spPr>
        <p:txBody>
          <a:bodyPr wrap="square" rtlCol="0">
            <a:spAutoFit/>
            <a:scene3d>
              <a:camera prst="orthographicFront"/>
              <a:lightRig rig="contrasting" dir="t">
                <a:rot lat="0" lon="0" rev="4500000"/>
              </a:lightRig>
            </a:scene3d>
            <a:sp3d contourW="6350" prstMaterial="metal">
              <a:contourClr>
                <a:schemeClr val="accent1">
                  <a:shade val="75000"/>
                </a:schemeClr>
              </a:contourClr>
            </a:sp3d>
          </a:bodyPr>
          <a:lstStyle/>
          <a:p>
            <a:pPr algn="ctr">
              <a:lnSpc>
                <a:spcPct val="150000"/>
              </a:lnSpc>
            </a:pPr>
            <a:r>
              <a:rPr lang="en-US" sz="3600" dirty="0" smtClean="0">
                <a:solidFill>
                  <a:schemeClr val="lt1"/>
                </a:solidFill>
              </a:rPr>
              <a:t>WebEx Remote Access Training</a:t>
            </a:r>
          </a:p>
          <a:p>
            <a:pPr algn="ctr">
              <a:lnSpc>
                <a:spcPct val="150000"/>
              </a:lnSpc>
            </a:pPr>
            <a:r>
              <a:rPr lang="en-US" sz="2000" dirty="0" smtClean="0">
                <a:solidFill>
                  <a:schemeClr val="lt1"/>
                </a:solidFill>
              </a:rPr>
              <a:t>hosted By</a:t>
            </a:r>
          </a:p>
          <a:p>
            <a:pPr algn="ctr">
              <a:lnSpc>
                <a:spcPct val="150000"/>
              </a:lnSpc>
            </a:pPr>
            <a:r>
              <a:rPr lang="en-US" sz="5400" dirty="0" smtClean="0">
                <a:solidFill>
                  <a:schemeClr val="lt1"/>
                </a:solidFill>
              </a:rPr>
              <a:t>ProTech Training</a:t>
            </a:r>
            <a:endParaRPr lang="en-US" sz="5400" dirty="0">
              <a:solidFill>
                <a:schemeClr val="lt1"/>
              </a:solidFill>
            </a:endParaRPr>
          </a:p>
        </p:txBody>
      </p:sp>
    </p:spTree>
    <p:extLst>
      <p:ext uri="{BB962C8B-B14F-4D97-AF65-F5344CB8AC3E}">
        <p14:creationId xmlns:p14="http://schemas.microsoft.com/office/powerpoint/2010/main" val="2032945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65564"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715000"/>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To reduce your lab computer screen resolution to match your local machine’s resolution, select “Remote Computer” </a:t>
            </a:r>
            <a:r>
              <a:rPr lang="en-US" dirty="0" smtClean="0">
                <a:sym typeface="Wingdings" pitchFamily="2" charset="2"/>
              </a:rPr>
              <a:t> “Reduce Screen Resolution to Match This Computer”.  You can also view other menu options from the WebEx control menu at this time.</a:t>
            </a:r>
            <a:endParaRPr lang="en-US" dirty="0"/>
          </a:p>
        </p:txBody>
      </p:sp>
    </p:spTree>
    <p:extLst>
      <p:ext uri="{BB962C8B-B14F-4D97-AF65-F5344CB8AC3E}">
        <p14:creationId xmlns:p14="http://schemas.microsoft.com/office/powerpoint/2010/main" val="8989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9154769"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715000"/>
            <a:ext cx="9144000" cy="92333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dirty="0" smtClean="0"/>
          </a:p>
          <a:p>
            <a:pPr algn="ctr"/>
            <a:r>
              <a:rPr lang="en-US" smtClean="0"/>
              <a:t>Your </a:t>
            </a:r>
            <a:r>
              <a:rPr lang="en-US" dirty="0" smtClean="0"/>
              <a:t>lab computer resolution should now be set to match your local computer’s resolution.</a:t>
            </a:r>
          </a:p>
          <a:p>
            <a:pPr algn="ctr"/>
            <a:endParaRPr lang="en-US" dirty="0"/>
          </a:p>
        </p:txBody>
      </p:sp>
    </p:spTree>
    <p:extLst>
      <p:ext uri="{BB962C8B-B14F-4D97-AF65-F5344CB8AC3E}">
        <p14:creationId xmlns:p14="http://schemas.microsoft.com/office/powerpoint/2010/main" val="288525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2600" y="628689"/>
            <a:ext cx="3276600" cy="523220"/>
          </a:xfrm>
          <a:prstGeom prst="rect">
            <a:avLst/>
          </a:prstGeom>
          <a:solidFill>
            <a:srgbClr val="3DFF33"/>
          </a:solidFill>
          <a:ln>
            <a:solidFill>
              <a:srgbClr val="00B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To disconnect your WebEx session, simply close the WebEx session window here.</a:t>
            </a:r>
            <a:endParaRPr lang="en-US" sz="1400" dirty="0"/>
          </a:p>
        </p:txBody>
      </p:sp>
      <p:cxnSp>
        <p:nvCxnSpPr>
          <p:cNvPr id="4" name="Straight Arrow Connector 3"/>
          <p:cNvCxnSpPr/>
          <p:nvPr/>
        </p:nvCxnSpPr>
        <p:spPr>
          <a:xfrm flipV="1">
            <a:off x="8686800" y="95289"/>
            <a:ext cx="381000" cy="533400"/>
          </a:xfrm>
          <a:prstGeom prst="straightConnector1">
            <a:avLst/>
          </a:prstGeom>
          <a:ln>
            <a:solidFill>
              <a:srgbClr val="3DFF33"/>
            </a:solidFill>
            <a:tailEnd type="arrow"/>
          </a:ln>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7086600" y="2209800"/>
            <a:ext cx="190500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smtClean="0"/>
              <a:t>This is your remote host operating system which manages the virtual machines you will use for training.</a:t>
            </a:r>
            <a:endParaRPr lang="en-US" sz="1100" dirty="0"/>
          </a:p>
        </p:txBody>
      </p:sp>
      <p:sp>
        <p:nvSpPr>
          <p:cNvPr id="6" name="Oval 5"/>
          <p:cNvSpPr/>
          <p:nvPr/>
        </p:nvSpPr>
        <p:spPr>
          <a:xfrm>
            <a:off x="2590800" y="1963270"/>
            <a:ext cx="3886200" cy="1676400"/>
          </a:xfrm>
          <a:prstGeom prst="ellipse">
            <a:avLst/>
          </a:prstGeom>
          <a:solidFill>
            <a:schemeClr val="bg1">
              <a:lumMod val="75000"/>
              <a:alpha val="10000"/>
            </a:schemeClr>
          </a:solidFill>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a:stCxn id="5" idx="1"/>
          </p:cNvCxnSpPr>
          <p:nvPr/>
        </p:nvCxnSpPr>
        <p:spPr>
          <a:xfrm rot="10800000" flipV="1">
            <a:off x="6078072" y="2594520"/>
            <a:ext cx="1008528" cy="46165"/>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8" name="&quot;No&quot; Symbol 7"/>
          <p:cNvSpPr/>
          <p:nvPr/>
        </p:nvSpPr>
        <p:spPr>
          <a:xfrm>
            <a:off x="0" y="5078628"/>
            <a:ext cx="304800" cy="304800"/>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371600" y="4038600"/>
            <a:ext cx="3657600"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smtClean="0">
                <a:solidFill>
                  <a:srgbClr val="FFFF00"/>
                </a:solidFill>
              </a:rPr>
              <a:t>Do not log off or shut down the host operating system!  If this occurs, you will lose connection to your remote WebEx session.</a:t>
            </a:r>
            <a:endParaRPr lang="en-US" sz="1400" b="1" dirty="0">
              <a:solidFill>
                <a:srgbClr val="FFFF00"/>
              </a:solidFill>
            </a:endParaRPr>
          </a:p>
        </p:txBody>
      </p:sp>
      <p:cxnSp>
        <p:nvCxnSpPr>
          <p:cNvPr id="10" name="Straight Arrow Connector 9"/>
          <p:cNvCxnSpPr/>
          <p:nvPr/>
        </p:nvCxnSpPr>
        <p:spPr>
          <a:xfrm flipH="1">
            <a:off x="304800" y="4351712"/>
            <a:ext cx="1066800" cy="797940"/>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0" y="5718174"/>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1400" dirty="0" smtClean="0"/>
              <a:t>Because many courses have been developed using virtual machines, it is important understand </a:t>
            </a:r>
            <a:r>
              <a:rPr lang="en-US" sz="1400" u="sng" dirty="0" smtClean="0"/>
              <a:t>which environment your are controlling when performing tasks</a:t>
            </a:r>
            <a:r>
              <a:rPr lang="en-US" sz="1400" dirty="0" smtClean="0"/>
              <a:t>.  For example, if you want to log off or shut down a virtual machine, and accidentally perform this function on the host operating system of your lab computer, </a:t>
            </a:r>
            <a:r>
              <a:rPr lang="en-US" sz="1400" b="1" u="sng" dirty="0" smtClean="0"/>
              <a:t>you will lose your WebEx connectivity</a:t>
            </a:r>
            <a:r>
              <a:rPr lang="en-US" sz="1400" dirty="0" smtClean="0"/>
              <a:t>.  This usually occurs when students run virtual machines in full screen mode, switch back and forth between the host and virtual operating systems, and mistakenly shut down or log off of the host instead of the virtual machine.</a:t>
            </a:r>
            <a:endParaRPr lang="en-US" sz="1400" dirty="0"/>
          </a:p>
        </p:txBody>
      </p:sp>
    </p:spTree>
    <p:extLst>
      <p:ext uri="{BB962C8B-B14F-4D97-AF65-F5344CB8AC3E}">
        <p14:creationId xmlns:p14="http://schemas.microsoft.com/office/powerpoint/2010/main" val="207353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715000"/>
            <a:ext cx="9144000" cy="369332"/>
          </a:xfrm>
          <a:prstGeom prst="rect">
            <a:avLst/>
          </a:prstGeom>
          <a:noFill/>
        </p:spPr>
        <p:txBody>
          <a:bodyPr wrap="square" rtlCol="0">
            <a:spAutoFit/>
          </a:bodyPr>
          <a:lstStyle/>
          <a:p>
            <a:endParaRPr lang="en-US" dirty="0"/>
          </a:p>
        </p:txBody>
      </p:sp>
      <p:sp>
        <p:nvSpPr>
          <p:cNvPr id="4" name="TextBox 3"/>
          <p:cNvSpPr txBox="1"/>
          <p:nvPr/>
        </p:nvSpPr>
        <p:spPr>
          <a:xfrm>
            <a:off x="0" y="5715000"/>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dirty="0" smtClean="0"/>
          </a:p>
          <a:p>
            <a:pPr algn="ctr"/>
            <a:r>
              <a:rPr lang="en-US" dirty="0" smtClean="0"/>
              <a:t>Your instructor will now cover the functionality of the virtualization software you will be using for this course.</a:t>
            </a:r>
          </a:p>
          <a:p>
            <a:pPr algn="ctr"/>
            <a:endParaRPr lang="en-US" dirty="0" smtClean="0"/>
          </a:p>
        </p:txBody>
      </p:sp>
    </p:spTree>
    <p:extLst>
      <p:ext uri="{BB962C8B-B14F-4D97-AF65-F5344CB8AC3E}">
        <p14:creationId xmlns:p14="http://schemas.microsoft.com/office/powerpoint/2010/main" val="278314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13447" y="1"/>
            <a:ext cx="913055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5715000"/>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Open your web browser and navigate to</a:t>
            </a:r>
          </a:p>
          <a:p>
            <a:pPr algn="ctr"/>
            <a:r>
              <a:rPr lang="en-US" sz="4400" dirty="0" smtClean="0"/>
              <a:t>protechra.webex.com</a:t>
            </a:r>
            <a:endParaRPr lang="en-US" sz="4400" dirty="0"/>
          </a:p>
        </p:txBody>
      </p:sp>
      <p:cxnSp>
        <p:nvCxnSpPr>
          <p:cNvPr id="7" name="Straight Arrow Connector 6"/>
          <p:cNvCxnSpPr/>
          <p:nvPr/>
        </p:nvCxnSpPr>
        <p:spPr>
          <a:xfrm flipH="1" flipV="1">
            <a:off x="1295400" y="381000"/>
            <a:ext cx="1219200" cy="556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669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20" y="0"/>
            <a:ext cx="914803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15000"/>
            <a:ext cx="9144000" cy="1200329"/>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dirty="0" smtClean="0"/>
          </a:p>
          <a:p>
            <a:pPr algn="ctr"/>
            <a:r>
              <a:rPr lang="en-US" dirty="0" smtClean="0"/>
              <a:t>Enter in your username and password.</a:t>
            </a:r>
          </a:p>
          <a:p>
            <a:pPr algn="ctr"/>
            <a:r>
              <a:rPr lang="en-US" dirty="0" smtClean="0"/>
              <a:t>Your instructor will provide each student with a unique username.</a:t>
            </a:r>
          </a:p>
          <a:p>
            <a:pPr algn="ctr"/>
            <a:endParaRPr lang="en-US" dirty="0" smtClean="0"/>
          </a:p>
        </p:txBody>
      </p:sp>
      <p:cxnSp>
        <p:nvCxnSpPr>
          <p:cNvPr id="6" name="Straight Connector 5"/>
          <p:cNvCxnSpPr/>
          <p:nvPr/>
        </p:nvCxnSpPr>
        <p:spPr>
          <a:xfrm flipV="1">
            <a:off x="4114800" y="2362200"/>
            <a:ext cx="0" cy="3505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3276600" y="23622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3276600" y="256839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8597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73" b="21967"/>
          <a:stretch/>
        </p:blipFill>
        <p:spPr bwMode="auto">
          <a:xfrm>
            <a:off x="0" y="-4482"/>
            <a:ext cx="9148477" cy="571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15000"/>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Click on “Connect” to access your lab computer via WebEx.  If your lab computer does not display a “Connect” status, attempt to refresh the status.  If this does not correct the problem, please notify your instructor.  </a:t>
            </a:r>
          </a:p>
        </p:txBody>
      </p:sp>
      <p:cxnSp>
        <p:nvCxnSpPr>
          <p:cNvPr id="4" name="Straight Arrow Connector 3"/>
          <p:cNvCxnSpPr/>
          <p:nvPr/>
        </p:nvCxnSpPr>
        <p:spPr>
          <a:xfrm flipV="1">
            <a:off x="1676400" y="3200400"/>
            <a:ext cx="4495800" cy="2590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6705600" y="2057400"/>
            <a:ext cx="990600" cy="24622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000" b="1" dirty="0" smtClean="0">
                <a:solidFill>
                  <a:schemeClr val="accent2"/>
                </a:solidFill>
              </a:rPr>
              <a:t>Refresh Button</a:t>
            </a:r>
            <a:endParaRPr lang="en-US" sz="1000" b="1" dirty="0">
              <a:solidFill>
                <a:schemeClr val="accent2"/>
              </a:solidFill>
            </a:endParaRPr>
          </a:p>
        </p:txBody>
      </p:sp>
      <p:cxnSp>
        <p:nvCxnSpPr>
          <p:cNvPr id="7" name="Straight Arrow Connector 6"/>
          <p:cNvCxnSpPr>
            <a:stCxn id="5" idx="3"/>
          </p:cNvCxnSpPr>
          <p:nvPr/>
        </p:nvCxnSpPr>
        <p:spPr>
          <a:xfrm flipV="1">
            <a:off x="7696200" y="2180510"/>
            <a:ext cx="99060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264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2"/>
            <a:ext cx="9141304" cy="571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15000"/>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dirty="0" smtClean="0"/>
          </a:p>
          <a:p>
            <a:pPr algn="ctr"/>
            <a:r>
              <a:rPr lang="en-US" dirty="0" smtClean="0"/>
              <a:t>If your bowser displays a security message in a yellow bar, click the bar and choose “Install This Add-on for All users on This Computer…”</a:t>
            </a:r>
          </a:p>
          <a:p>
            <a:pPr algn="ctr"/>
            <a:endParaRPr lang="en-US" dirty="0" smtClean="0"/>
          </a:p>
        </p:txBody>
      </p:sp>
      <p:cxnSp>
        <p:nvCxnSpPr>
          <p:cNvPr id="4" name="Straight Arrow Connector 3"/>
          <p:cNvCxnSpPr/>
          <p:nvPr/>
        </p:nvCxnSpPr>
        <p:spPr>
          <a:xfrm flipV="1">
            <a:off x="838200" y="971550"/>
            <a:ext cx="609600" cy="3238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V="1">
            <a:off x="990600" y="1066800"/>
            <a:ext cx="11430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228600" y="1075765"/>
            <a:ext cx="990600" cy="800219"/>
          </a:xfrm>
          <a:prstGeom prst="rect">
            <a:avLst/>
          </a:prstGeom>
          <a:noFill/>
        </p:spPr>
        <p:txBody>
          <a:bodyPr wrap="square" rtlCol="0">
            <a:spAutoFit/>
          </a:bodyPr>
          <a:lstStyle/>
          <a:p>
            <a:r>
              <a:rPr lang="en-US" dirty="0" smtClean="0"/>
              <a:t>Click</a:t>
            </a:r>
          </a:p>
          <a:p>
            <a:r>
              <a:rPr lang="en-US" sz="1000" dirty="0" smtClean="0"/>
              <a:t>and</a:t>
            </a:r>
          </a:p>
          <a:p>
            <a:r>
              <a:rPr lang="en-US" dirty="0" smtClean="0"/>
              <a:t>Select</a:t>
            </a:r>
            <a:endParaRPr lang="en-US" dirty="0"/>
          </a:p>
        </p:txBody>
      </p:sp>
      <p:sp>
        <p:nvSpPr>
          <p:cNvPr id="7" name="TextBox 6"/>
          <p:cNvSpPr txBox="1"/>
          <p:nvPr/>
        </p:nvSpPr>
        <p:spPr>
          <a:xfrm>
            <a:off x="381000" y="3984248"/>
            <a:ext cx="1371600" cy="892552"/>
          </a:xfrm>
          <a:prstGeom prst="rect">
            <a:avLst/>
          </a:prstGeom>
          <a:noFill/>
        </p:spPr>
        <p:txBody>
          <a:bodyPr wrap="square" rtlCol="0">
            <a:spAutoFit/>
          </a:bodyPr>
          <a:lstStyle/>
          <a:p>
            <a:endParaRPr lang="en-US" dirty="0" smtClean="0"/>
          </a:p>
          <a:p>
            <a:r>
              <a:rPr lang="en-US" dirty="0" smtClean="0"/>
              <a:t>Java install </a:t>
            </a:r>
            <a:r>
              <a:rPr lang="en-US" sz="1400" dirty="0" smtClean="0"/>
              <a:t>also available.</a:t>
            </a:r>
            <a:endParaRPr lang="en-US" dirty="0"/>
          </a:p>
        </p:txBody>
      </p:sp>
      <p:cxnSp>
        <p:nvCxnSpPr>
          <p:cNvPr id="10" name="Straight Arrow Connector 9"/>
          <p:cNvCxnSpPr/>
          <p:nvPr/>
        </p:nvCxnSpPr>
        <p:spPr>
          <a:xfrm flipV="1">
            <a:off x="1524000" y="3886200"/>
            <a:ext cx="8382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034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164" y="-14498"/>
            <a:ext cx="916016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00502"/>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If you are using Windows Vista or Windows 7, you may be notified more than once by the User Access Control (UAC) to authorize the installation of the add-on.  Your notification may also only show up in your taskbar.  Choose “Yes” at the prompt to authorize and continue the installation.</a:t>
            </a:r>
          </a:p>
        </p:txBody>
      </p:sp>
      <p:cxnSp>
        <p:nvCxnSpPr>
          <p:cNvPr id="4" name="Straight Arrow Connector 3"/>
          <p:cNvCxnSpPr/>
          <p:nvPr/>
        </p:nvCxnSpPr>
        <p:spPr>
          <a:xfrm flipH="1">
            <a:off x="3429000" y="4876800"/>
            <a:ext cx="6858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4038600" y="4648200"/>
            <a:ext cx="1828800" cy="338554"/>
          </a:xfrm>
          <a:prstGeom prst="rect">
            <a:avLst/>
          </a:prstGeom>
          <a:noFill/>
        </p:spPr>
        <p:txBody>
          <a:bodyPr wrap="square" rtlCol="0">
            <a:spAutoFit/>
          </a:bodyPr>
          <a:lstStyle/>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UAC Authorization</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82028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5477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14998"/>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dirty="0" smtClean="0"/>
          </a:p>
          <a:p>
            <a:pPr algn="ctr"/>
            <a:r>
              <a:rPr lang="en-US" dirty="0" smtClean="0"/>
              <a:t>Enter in the access code for your lab computer.  The access code will be identical to the password you have just entered, unless specified by your instructor.</a:t>
            </a:r>
          </a:p>
          <a:p>
            <a:pPr algn="ctr"/>
            <a:endParaRPr lang="en-US" dirty="0" smtClean="0"/>
          </a:p>
        </p:txBody>
      </p:sp>
      <p:cxnSp>
        <p:nvCxnSpPr>
          <p:cNvPr id="4" name="Straight Arrow Connector 3"/>
          <p:cNvCxnSpPr/>
          <p:nvPr/>
        </p:nvCxnSpPr>
        <p:spPr>
          <a:xfrm flipV="1">
            <a:off x="2057400" y="2857499"/>
            <a:ext cx="1371600" cy="30099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042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714999"/>
            <a:ext cx="9144000" cy="1188720"/>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This is your WebEx connection to your lab computer’s host operating system.  The host operating system may be different based on the course your are participating in.  The background of your lab computer will display “ProTech Training”, the computer name, and additional software and hardware information about your lab computer.</a:t>
            </a:r>
          </a:p>
        </p:txBody>
      </p:sp>
      <p:sp>
        <p:nvSpPr>
          <p:cNvPr id="4" name="Rounded Rectangle 3"/>
          <p:cNvSpPr/>
          <p:nvPr/>
        </p:nvSpPr>
        <p:spPr>
          <a:xfrm>
            <a:off x="2743200" y="2133600"/>
            <a:ext cx="3657600" cy="1219200"/>
          </a:xfrm>
          <a:prstGeom prst="roundRect">
            <a:avLst/>
          </a:prstGeom>
          <a:solidFill>
            <a:schemeClr val="bg1">
              <a:alpha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6" name="Straight Arrow Connector 5"/>
          <p:cNvCxnSpPr/>
          <p:nvPr/>
        </p:nvCxnSpPr>
        <p:spPr>
          <a:xfrm flipH="1">
            <a:off x="5867400" y="1676400"/>
            <a:ext cx="7620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629400" y="1295400"/>
            <a:ext cx="1295400" cy="461665"/>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dirty="0" smtClean="0">
                <a:solidFill>
                  <a:schemeClr val="tx1"/>
                </a:solidFill>
              </a:rPr>
              <a:t>Lab Computer Information</a:t>
            </a:r>
            <a:endParaRPr lang="en-US" sz="1200" dirty="0">
              <a:solidFill>
                <a:schemeClr val="tx1"/>
              </a:solidFill>
            </a:endParaRPr>
          </a:p>
        </p:txBody>
      </p:sp>
    </p:spTree>
    <p:extLst>
      <p:ext uri="{BB962C8B-B14F-4D97-AF65-F5344CB8AC3E}">
        <p14:creationId xmlns:p14="http://schemas.microsoft.com/office/powerpoint/2010/main" val="421672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a:stretch/>
        </p:blipFill>
        <p:spPr bwMode="auto">
          <a:xfrm>
            <a:off x="1" y="0"/>
            <a:ext cx="9144000" cy="571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715000"/>
            <a:ext cx="9144000" cy="1200329"/>
          </a:xfrm>
          <a:prstGeom prst="rect">
            <a:avLst/>
          </a:prstGeom>
          <a:gradFill>
            <a:gsLst>
              <a:gs pos="100000">
                <a:srgbClr val="1F8BC7"/>
              </a:gs>
              <a:gs pos="0">
                <a:srgbClr val="002261"/>
              </a:gs>
            </a:gsLst>
            <a:lin ang="16200000" scaled="0"/>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ProTech Training provides 24” widescreen monitors for their live students.  However, the screen resolution our monitors use may not be suitable for our WebEx remote students.  WebEx can automatically set your screen resolution that is suitable for the computer you are using.  Select the dropdown arrow to see a list of WebEx functions.</a:t>
            </a:r>
            <a:endParaRPr lang="en-US" dirty="0"/>
          </a:p>
        </p:txBody>
      </p:sp>
      <p:cxnSp>
        <p:nvCxnSpPr>
          <p:cNvPr id="4" name="Straight Arrow Connector 3"/>
          <p:cNvCxnSpPr/>
          <p:nvPr/>
        </p:nvCxnSpPr>
        <p:spPr>
          <a:xfrm>
            <a:off x="7086600" y="4267200"/>
            <a:ext cx="19050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5867400" y="3959423"/>
            <a:ext cx="1219200" cy="307777"/>
          </a:xfrm>
          <a:prstGeom prst="rect">
            <a:avLst/>
          </a:prstGeom>
          <a:solidFill>
            <a:schemeClr val="bg1">
              <a:lumMod val="8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t>WebEx Menu</a:t>
            </a:r>
            <a:endParaRPr lang="en-US" sz="1400" dirty="0"/>
          </a:p>
        </p:txBody>
      </p:sp>
    </p:spTree>
    <p:extLst>
      <p:ext uri="{BB962C8B-B14F-4D97-AF65-F5344CB8AC3E}">
        <p14:creationId xmlns:p14="http://schemas.microsoft.com/office/powerpoint/2010/main" val="2201772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567</Words>
  <Application>Microsoft Office PowerPoint</Application>
  <PresentationFormat>On-screen Show (4:3)</PresentationFormat>
  <Paragraphs>35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ProTech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Soverns</dc:creator>
  <cp:lastModifiedBy>Tim</cp:lastModifiedBy>
  <cp:revision>37</cp:revision>
  <dcterms:created xsi:type="dcterms:W3CDTF">2010-12-01T17:15:21Z</dcterms:created>
  <dcterms:modified xsi:type="dcterms:W3CDTF">2012-09-06T17:22:05Z</dcterms:modified>
</cp:coreProperties>
</file>